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0"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232" autoAdjust="0"/>
  </p:normalViewPr>
  <p:slideViewPr>
    <p:cSldViewPr snapToGrid="0" snapToObjects="1">
      <p:cViewPr varScale="1">
        <p:scale>
          <a:sx n="90" d="100"/>
          <a:sy n="90" d="100"/>
        </p:scale>
        <p:origin x="-17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53E9C0-5CE9-3F40-BDF8-4CEFD21E3652}" type="datetimeFigureOut">
              <a:rPr lang="en-US" smtClean="0"/>
              <a:t>9/8/15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159827-2ABA-E548-9EA5-F97C9FAB9E10}" type="slidenum">
              <a:rPr lang="en-US" smtClean="0"/>
              <a:t>‹#›</a:t>
            </a:fld>
            <a:endParaRPr lang="en-US"/>
          </a:p>
        </p:txBody>
      </p:sp>
    </p:spTree>
    <p:extLst>
      <p:ext uri="{BB962C8B-B14F-4D97-AF65-F5344CB8AC3E}">
        <p14:creationId xmlns:p14="http://schemas.microsoft.com/office/powerpoint/2010/main" val="7073291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year we are embarking</a:t>
            </a:r>
            <a:r>
              <a:rPr lang="en-US" baseline="0" dirty="0" smtClean="0"/>
              <a:t> on a new method of teaching reading with the goal of emphasizing reading skills and strategies that your child needs to grow as a reader.  In the past we have emphasized the content of the texts this year students will be reading different texts that are at their level and the teaching will emphasize the skills or strategies that he/she needs as a reader.</a:t>
            </a:r>
            <a:endParaRPr lang="en-US" dirty="0"/>
          </a:p>
        </p:txBody>
      </p:sp>
      <p:sp>
        <p:nvSpPr>
          <p:cNvPr id="4" name="Slide Number Placeholder 3"/>
          <p:cNvSpPr>
            <a:spLocks noGrp="1"/>
          </p:cNvSpPr>
          <p:nvPr>
            <p:ph type="sldNum" sz="quarter" idx="10"/>
          </p:nvPr>
        </p:nvSpPr>
        <p:spPr/>
        <p:txBody>
          <a:bodyPr/>
          <a:lstStyle/>
          <a:p>
            <a:fld id="{9B159827-2ABA-E548-9EA5-F97C9FAB9E10}" type="slidenum">
              <a:rPr lang="en-US" smtClean="0"/>
              <a:t>1</a:t>
            </a:fld>
            <a:endParaRPr lang="en-US"/>
          </a:p>
        </p:txBody>
      </p:sp>
    </p:spTree>
    <p:extLst>
      <p:ext uri="{BB962C8B-B14F-4D97-AF65-F5344CB8AC3E}">
        <p14:creationId xmlns:p14="http://schemas.microsoft.com/office/powerpoint/2010/main" val="684349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Readers</a:t>
            </a:r>
            <a:r>
              <a:rPr lang="en-US" baseline="0" dirty="0" smtClean="0"/>
              <a:t> workshop is new to all of us so we will be learning together.  We will follow the Teacher’s College Reading and Writing Project’s philosophy</a:t>
            </a:r>
          </a:p>
          <a:p>
            <a:endParaRPr lang="en-US" baseline="0" dirty="0" smtClean="0"/>
          </a:p>
        </p:txBody>
      </p:sp>
      <p:sp>
        <p:nvSpPr>
          <p:cNvPr id="4" name="Slide Number Placeholder 3"/>
          <p:cNvSpPr>
            <a:spLocks noGrp="1"/>
          </p:cNvSpPr>
          <p:nvPr>
            <p:ph type="sldNum" sz="quarter" idx="10"/>
          </p:nvPr>
        </p:nvSpPr>
        <p:spPr/>
        <p:txBody>
          <a:bodyPr/>
          <a:lstStyle/>
          <a:p>
            <a:fld id="{9B159827-2ABA-E548-9EA5-F97C9FAB9E10}" type="slidenum">
              <a:rPr lang="en-US" smtClean="0"/>
              <a:t>2</a:t>
            </a:fld>
            <a:endParaRPr lang="en-US"/>
          </a:p>
        </p:txBody>
      </p:sp>
    </p:spTree>
    <p:extLst>
      <p:ext uri="{BB962C8B-B14F-4D97-AF65-F5344CB8AC3E}">
        <p14:creationId xmlns:p14="http://schemas.microsoft.com/office/powerpoint/2010/main" val="2281491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Readers workshop relies heavily on knowing</a:t>
            </a:r>
            <a:r>
              <a:rPr lang="en-US" baseline="0" dirty="0" smtClean="0"/>
              <a:t> where your students are as a reader so assessments play an important role.  We use the </a:t>
            </a:r>
            <a:r>
              <a:rPr lang="en-US" baseline="0" dirty="0" err="1" smtClean="0"/>
              <a:t>Fountas</a:t>
            </a:r>
            <a:r>
              <a:rPr lang="en-US" baseline="0" dirty="0" smtClean="0"/>
              <a:t> and </a:t>
            </a:r>
            <a:r>
              <a:rPr lang="en-US" baseline="0" dirty="0" err="1" smtClean="0"/>
              <a:t>Pinnell</a:t>
            </a:r>
            <a:r>
              <a:rPr lang="en-US" baseline="0" dirty="0" smtClean="0"/>
              <a:t> BAS to read with your child and learn a level of text that they can read best on their own- this is the just right level that they will read during independent reading, we also want to know the instructional level of text so we can teach them at the right level to move up and grow as a reader…</a:t>
            </a:r>
          </a:p>
          <a:p>
            <a:r>
              <a:rPr lang="en-US" baseline="0" dirty="0" smtClean="0"/>
              <a:t>Everyday we will start with a short mini-lesson that is only about 10 minutes long to teach a specific skill or strategy that the student need to know</a:t>
            </a:r>
          </a:p>
          <a:p>
            <a:endParaRPr lang="en-US" baseline="0" dirty="0" smtClean="0"/>
          </a:p>
          <a:p>
            <a:r>
              <a:rPr lang="en-US" baseline="0" dirty="0" smtClean="0"/>
              <a:t>Then every day children will read independently at their just right level to practice the skills and strategies being taught</a:t>
            </a:r>
          </a:p>
          <a:p>
            <a:endParaRPr lang="en-US" baseline="0" dirty="0" smtClean="0"/>
          </a:p>
          <a:p>
            <a:r>
              <a:rPr lang="en-US" baseline="0" dirty="0" smtClean="0"/>
              <a:t>While students are reading I will pull a small group or two to teach guided reading and also confer with readers where I get the chance to sit with a student 1:1 and better understand how they are doing as a reader to determine what they need to be taught – this allows for immediate differentiation so I can stretch high achieving readers or help to reteach a skill for a struggling reader.</a:t>
            </a:r>
          </a:p>
          <a:p>
            <a:r>
              <a:rPr lang="en-US" baseline="0" dirty="0" smtClean="0"/>
              <a:t>There is also an opportunity for students to share with each other what they are learning and to reflect on the work the class is doing as readers…</a:t>
            </a:r>
            <a:endParaRPr lang="en-US" dirty="0"/>
          </a:p>
        </p:txBody>
      </p:sp>
      <p:sp>
        <p:nvSpPr>
          <p:cNvPr id="4" name="Slide Number Placeholder 3"/>
          <p:cNvSpPr>
            <a:spLocks noGrp="1"/>
          </p:cNvSpPr>
          <p:nvPr>
            <p:ph type="sldNum" sz="quarter" idx="10"/>
          </p:nvPr>
        </p:nvSpPr>
        <p:spPr/>
        <p:txBody>
          <a:bodyPr/>
          <a:lstStyle/>
          <a:p>
            <a:fld id="{9B159827-2ABA-E548-9EA5-F97C9FAB9E10}" type="slidenum">
              <a:rPr lang="en-US" smtClean="0"/>
              <a:t>3</a:t>
            </a:fld>
            <a:endParaRPr lang="en-US"/>
          </a:p>
        </p:txBody>
      </p:sp>
    </p:spTree>
    <p:extLst>
      <p:ext uri="{BB962C8B-B14F-4D97-AF65-F5344CB8AC3E}">
        <p14:creationId xmlns:p14="http://schemas.microsoft.com/office/powerpoint/2010/main" val="2371593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will read a lot,</a:t>
            </a:r>
            <a:r>
              <a:rPr lang="en-US" baseline="0" dirty="0" smtClean="0"/>
              <a:t> and they will have choice in what they read… for example if we are in a MYSTERY unit of study they can choose a mystery at their just right level</a:t>
            </a:r>
          </a:p>
          <a:p>
            <a:r>
              <a:rPr lang="en-US" baseline="0" dirty="0" smtClean="0"/>
              <a:t>Students will all be taken from where they are as a reader and grow</a:t>
            </a:r>
          </a:p>
          <a:p>
            <a:r>
              <a:rPr lang="en-US" baseline="0" dirty="0" smtClean="0"/>
              <a:t>We will read, write and talk about books every day</a:t>
            </a:r>
          </a:p>
          <a:p>
            <a:r>
              <a:rPr lang="en-US" baseline="0" dirty="0" smtClean="0"/>
              <a:t>This method is fully aligned with the expectations of the CT Core Standards and will help our students achieve at high levels. </a:t>
            </a:r>
            <a:endParaRPr lang="en-US" dirty="0"/>
          </a:p>
        </p:txBody>
      </p:sp>
      <p:sp>
        <p:nvSpPr>
          <p:cNvPr id="4" name="Slide Number Placeholder 3"/>
          <p:cNvSpPr>
            <a:spLocks noGrp="1"/>
          </p:cNvSpPr>
          <p:nvPr>
            <p:ph type="sldNum" sz="quarter" idx="10"/>
          </p:nvPr>
        </p:nvSpPr>
        <p:spPr/>
        <p:txBody>
          <a:bodyPr/>
          <a:lstStyle/>
          <a:p>
            <a:fld id="{9B159827-2ABA-E548-9EA5-F97C9FAB9E10}" type="slidenum">
              <a:rPr lang="en-US" smtClean="0"/>
              <a:t>4</a:t>
            </a:fld>
            <a:endParaRPr lang="en-US"/>
          </a:p>
        </p:txBody>
      </p:sp>
    </p:spTree>
    <p:extLst>
      <p:ext uri="{BB962C8B-B14F-4D97-AF65-F5344CB8AC3E}">
        <p14:creationId xmlns:p14="http://schemas.microsoft.com/office/powerpoint/2010/main" val="2367143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Grades K-1Your child</a:t>
            </a:r>
            <a:r>
              <a:rPr lang="en-US" baseline="0" dirty="0" smtClean="0"/>
              <a:t> will bring home a bag of books, some are familiar and he/she can read and reread others your child may be interested in and you can read it to them!  At this age a passion for books and sharing and talking about books is very important.  We are teaching your child important routines that will help them grow as a reader.</a:t>
            </a:r>
            <a:endParaRPr lang="en-US" dirty="0" smtClean="0"/>
          </a:p>
          <a:p>
            <a:endParaRPr lang="en-US" dirty="0" smtClean="0"/>
          </a:p>
          <a:p>
            <a:endParaRPr lang="en-US" dirty="0" smtClean="0"/>
          </a:p>
          <a:p>
            <a:r>
              <a:rPr lang="en-US" dirty="0" smtClean="0"/>
              <a:t>Grades 2-4 It</a:t>
            </a:r>
            <a:r>
              <a:rPr lang="en-US" baseline="0" dirty="0" smtClean="0"/>
              <a:t> may be new for your child to read the same book at home and school but something we have learned is that students need to keep up an appropriate pace to complete books and move to a new book.  The amount of reading your child does has a direct impact on their success in school and on standardized tests.  (Share chart with pace of finishing a book)</a:t>
            </a:r>
          </a:p>
          <a:p>
            <a:endParaRPr lang="en-US" baseline="0" dirty="0" smtClean="0"/>
          </a:p>
          <a:p>
            <a:r>
              <a:rPr lang="en-US" baseline="0" dirty="0" smtClean="0"/>
              <a:t>We do not want to over emphasize the specific level your child is reading we do however want to ensure that there is an appropriate match between your child and the text so that they can get the most out of it.  I am happy to help with this… sometimes your child may want to read a book that is just too hard at this point… or a book that is the right level but the content is too mature, or a book that is just too easy and won’t stretch them.. A JUST RIGHT match is critical and something that we will work on together. </a:t>
            </a:r>
          </a:p>
          <a:p>
            <a:r>
              <a:rPr lang="en-US" baseline="0" dirty="0" smtClean="0"/>
              <a:t>Reading is social – as much as possible talk with your child about what they are reading, ask them for recommendations, let them know what you are reading… reading should be fun!  </a:t>
            </a:r>
          </a:p>
          <a:p>
            <a:endParaRPr lang="en-US" baseline="0" dirty="0" smtClean="0"/>
          </a:p>
          <a:p>
            <a:r>
              <a:rPr lang="en-US" baseline="0" dirty="0" smtClean="0"/>
              <a:t>Please reach out with any questions you may have. </a:t>
            </a:r>
            <a:endParaRPr lang="en-US" dirty="0"/>
          </a:p>
        </p:txBody>
      </p:sp>
      <p:sp>
        <p:nvSpPr>
          <p:cNvPr id="4" name="Slide Number Placeholder 3"/>
          <p:cNvSpPr>
            <a:spLocks noGrp="1"/>
          </p:cNvSpPr>
          <p:nvPr>
            <p:ph type="sldNum" sz="quarter" idx="10"/>
          </p:nvPr>
        </p:nvSpPr>
        <p:spPr/>
        <p:txBody>
          <a:bodyPr/>
          <a:lstStyle/>
          <a:p>
            <a:fld id="{9B159827-2ABA-E548-9EA5-F97C9FAB9E10}" type="slidenum">
              <a:rPr lang="en-US" smtClean="0"/>
              <a:t>5</a:t>
            </a:fld>
            <a:endParaRPr lang="en-US"/>
          </a:p>
        </p:txBody>
      </p:sp>
    </p:spTree>
    <p:extLst>
      <p:ext uri="{BB962C8B-B14F-4D97-AF65-F5344CB8AC3E}">
        <p14:creationId xmlns:p14="http://schemas.microsoft.com/office/powerpoint/2010/main" val="2300590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9/8/15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9/8/15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9/8/15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9/8/15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9/8/15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19" y="1398217"/>
            <a:ext cx="6498159" cy="2501397"/>
          </a:xfrm>
        </p:spPr>
        <p:txBody>
          <a:bodyPr/>
          <a:lstStyle/>
          <a:p>
            <a:r>
              <a:rPr lang="en-US" dirty="0" smtClean="0">
                <a:solidFill>
                  <a:srgbClr val="3366FF"/>
                </a:solidFill>
                <a:latin typeface="Chalkduster"/>
                <a:cs typeface="Chalkduster"/>
              </a:rPr>
              <a:t>Overview of Reading Workshop for Parents</a:t>
            </a:r>
            <a:endParaRPr lang="en-US" dirty="0">
              <a:solidFill>
                <a:srgbClr val="3366FF"/>
              </a:solidFill>
              <a:latin typeface="Chalkduster"/>
              <a:cs typeface="Chalkduster"/>
            </a:endParaRPr>
          </a:p>
        </p:txBody>
      </p:sp>
      <p:sp>
        <p:nvSpPr>
          <p:cNvPr id="3" name="Subtitle 2"/>
          <p:cNvSpPr>
            <a:spLocks noGrp="1"/>
          </p:cNvSpPr>
          <p:nvPr>
            <p:ph type="subTitle" idx="1"/>
          </p:nvPr>
        </p:nvSpPr>
        <p:spPr>
          <a:xfrm>
            <a:off x="3104096" y="4024314"/>
            <a:ext cx="3284271" cy="916641"/>
          </a:xfrm>
        </p:spPr>
        <p:txBody>
          <a:bodyPr>
            <a:normAutofit/>
          </a:bodyPr>
          <a:lstStyle/>
          <a:p>
            <a:r>
              <a:rPr lang="en-US" sz="2400" dirty="0" smtClean="0">
                <a:solidFill>
                  <a:srgbClr val="3366FF"/>
                </a:solidFill>
                <a:latin typeface="Chalkduster"/>
                <a:cs typeface="Chalkduster"/>
              </a:rPr>
              <a:t>Fall 2015</a:t>
            </a:r>
            <a:endParaRPr lang="en-US" sz="2400" dirty="0">
              <a:solidFill>
                <a:srgbClr val="3366FF"/>
              </a:solidFill>
              <a:latin typeface="Chalkduster"/>
              <a:cs typeface="Chalkduster"/>
            </a:endParaRPr>
          </a:p>
        </p:txBody>
      </p:sp>
      <p:pic>
        <p:nvPicPr>
          <p:cNvPr id="4" name="Picture 3"/>
          <p:cNvPicPr>
            <a:picLocks noChangeAspect="1"/>
          </p:cNvPicPr>
          <p:nvPr/>
        </p:nvPicPr>
        <p:blipFill rotWithShape="1">
          <a:blip r:embed="rId3"/>
          <a:srcRect b="31553"/>
          <a:stretch/>
        </p:blipFill>
        <p:spPr>
          <a:xfrm>
            <a:off x="2771421" y="4629768"/>
            <a:ext cx="3993964" cy="19177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7010988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12819"/>
            <a:ext cx="8042276" cy="1336956"/>
          </a:xfrm>
        </p:spPr>
        <p:txBody>
          <a:bodyPr/>
          <a:lstStyle/>
          <a:p>
            <a:r>
              <a:rPr lang="en-US" b="1" dirty="0" smtClean="0">
                <a:ln w="10541" cmpd="sng">
                  <a:solidFill>
                    <a:schemeClr val="accent1">
                      <a:shade val="88000"/>
                      <a:satMod val="110000"/>
                    </a:schemeClr>
                  </a:solidFill>
                  <a:prstDash val="solid"/>
                </a:ln>
                <a:solidFill>
                  <a:srgbClr val="0000FF"/>
                </a:solidFill>
                <a:latin typeface="Chalkduster"/>
                <a:cs typeface="Chalkduster"/>
              </a:rPr>
              <a:t>What is Reading Workshop?</a:t>
            </a:r>
            <a:endParaRPr lang="en-US" b="1" dirty="0">
              <a:ln w="10541" cmpd="sng">
                <a:solidFill>
                  <a:schemeClr val="accent1">
                    <a:shade val="88000"/>
                    <a:satMod val="110000"/>
                  </a:schemeClr>
                </a:solidFill>
                <a:prstDash val="solid"/>
              </a:ln>
              <a:solidFill>
                <a:srgbClr val="0000FF"/>
              </a:solidFill>
              <a:latin typeface="Chalkduster"/>
              <a:cs typeface="Chalkduster"/>
            </a:endParaRPr>
          </a:p>
        </p:txBody>
      </p:sp>
      <p:sp>
        <p:nvSpPr>
          <p:cNvPr id="3" name="Content Placeholder 2"/>
          <p:cNvSpPr>
            <a:spLocks noGrp="1"/>
          </p:cNvSpPr>
          <p:nvPr>
            <p:ph idx="1"/>
          </p:nvPr>
        </p:nvSpPr>
        <p:spPr>
          <a:xfrm>
            <a:off x="549275" y="1856755"/>
            <a:ext cx="8042276" cy="4343400"/>
          </a:xfrm>
        </p:spPr>
        <p:txBody>
          <a:bodyPr>
            <a:normAutofit lnSpcReduction="10000"/>
          </a:bodyPr>
          <a:lstStyle/>
          <a:p>
            <a:r>
              <a:rPr lang="en-US" dirty="0" smtClean="0">
                <a:solidFill>
                  <a:schemeClr val="accent2">
                    <a:lumMod val="60000"/>
                    <a:lumOff val="40000"/>
                  </a:schemeClr>
                </a:solidFill>
                <a:latin typeface="Comic Sans MS"/>
                <a:cs typeface="Comic Sans MS"/>
              </a:rPr>
              <a:t>A teaching method with the goal of explicitly teaching strategies to skillfully comprehend text</a:t>
            </a:r>
          </a:p>
          <a:p>
            <a:r>
              <a:rPr lang="en-US" dirty="0" smtClean="0">
                <a:solidFill>
                  <a:schemeClr val="accent2">
                    <a:lumMod val="60000"/>
                    <a:lumOff val="40000"/>
                  </a:schemeClr>
                </a:solidFill>
                <a:latin typeface="Comic Sans MS"/>
                <a:cs typeface="Comic Sans MS"/>
              </a:rPr>
              <a:t>Emphasis is on the skills &amp; strategies you need as a reader – not the content of the book</a:t>
            </a:r>
          </a:p>
          <a:p>
            <a:r>
              <a:rPr lang="en-US" dirty="0" smtClean="0">
                <a:solidFill>
                  <a:schemeClr val="accent2">
                    <a:lumMod val="60000"/>
                    <a:lumOff val="40000"/>
                  </a:schemeClr>
                </a:solidFill>
                <a:latin typeface="Comic Sans MS"/>
                <a:cs typeface="Comic Sans MS"/>
              </a:rPr>
              <a:t>Students read authentic texts that focus on strengths and needs of individual students as readers</a:t>
            </a:r>
          </a:p>
          <a:p>
            <a:r>
              <a:rPr lang="en-US" dirty="0" smtClean="0">
                <a:solidFill>
                  <a:schemeClr val="accent2">
                    <a:lumMod val="60000"/>
                    <a:lumOff val="40000"/>
                  </a:schemeClr>
                </a:solidFill>
                <a:latin typeface="Comic Sans MS"/>
                <a:cs typeface="Comic Sans MS"/>
              </a:rPr>
              <a:t>Emphasizes the importance of student      engagement and interactions between readers       and text</a:t>
            </a:r>
            <a:endParaRPr lang="en-US" dirty="0">
              <a:solidFill>
                <a:schemeClr val="accent2">
                  <a:lumMod val="60000"/>
                  <a:lumOff val="40000"/>
                </a:schemeClr>
              </a:solidFill>
              <a:latin typeface="Comic Sans MS"/>
              <a:cs typeface="Comic Sans MS"/>
            </a:endParaRPr>
          </a:p>
        </p:txBody>
      </p:sp>
      <p:pic>
        <p:nvPicPr>
          <p:cNvPr id="4" name="Picture 3"/>
          <p:cNvPicPr>
            <a:picLocks noChangeAspect="1"/>
          </p:cNvPicPr>
          <p:nvPr/>
        </p:nvPicPr>
        <p:blipFill>
          <a:blip r:embed="rId3"/>
          <a:stretch>
            <a:fillRect/>
          </a:stretch>
        </p:blipFill>
        <p:spPr>
          <a:xfrm>
            <a:off x="7622502" y="4608348"/>
            <a:ext cx="1323943" cy="2040774"/>
          </a:xfrm>
          <a:prstGeom prst="rect">
            <a:avLst/>
          </a:prstGeom>
        </p:spPr>
      </p:pic>
    </p:spTree>
    <p:extLst>
      <p:ext uri="{BB962C8B-B14F-4D97-AF65-F5344CB8AC3E}">
        <p14:creationId xmlns:p14="http://schemas.microsoft.com/office/powerpoint/2010/main" val="25351260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50800"/>
            <a:ext cx="9144000" cy="6735489"/>
          </a:xfrm>
          <a:prstGeom prst="rect">
            <a:avLst/>
          </a:prstGeom>
        </p:spPr>
      </p:pic>
    </p:spTree>
    <p:extLst>
      <p:ext uri="{BB962C8B-B14F-4D97-AF65-F5344CB8AC3E}">
        <p14:creationId xmlns:p14="http://schemas.microsoft.com/office/powerpoint/2010/main" val="5259074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01326"/>
            <a:ext cx="8042276" cy="828803"/>
          </a:xfrm>
        </p:spPr>
        <p:txBody>
          <a:bodyPr/>
          <a:lstStyle/>
          <a:p>
            <a:r>
              <a:rPr lang="en-US" b="1" dirty="0" smtClean="0">
                <a:ln w="10541" cmpd="sng">
                  <a:solidFill>
                    <a:schemeClr val="accent1">
                      <a:shade val="88000"/>
                      <a:satMod val="110000"/>
                    </a:schemeClr>
                  </a:solidFill>
                  <a:prstDash val="solid"/>
                </a:ln>
                <a:solidFill>
                  <a:srgbClr val="0000FF"/>
                </a:solidFill>
                <a:latin typeface="Chalkduster"/>
                <a:cs typeface="Chalkduster"/>
              </a:rPr>
              <a:t>Why? </a:t>
            </a:r>
            <a:endParaRPr lang="en-US" b="1" dirty="0">
              <a:ln w="10541" cmpd="sng">
                <a:solidFill>
                  <a:schemeClr val="accent1">
                    <a:shade val="88000"/>
                    <a:satMod val="110000"/>
                  </a:schemeClr>
                </a:solidFill>
                <a:prstDash val="solid"/>
              </a:ln>
              <a:solidFill>
                <a:srgbClr val="0000FF"/>
              </a:solidFill>
              <a:latin typeface="Chalkduster"/>
              <a:cs typeface="Chalkduster"/>
            </a:endParaRPr>
          </a:p>
        </p:txBody>
      </p:sp>
      <p:sp>
        <p:nvSpPr>
          <p:cNvPr id="3" name="Content Placeholder 2"/>
          <p:cNvSpPr>
            <a:spLocks noGrp="1"/>
          </p:cNvSpPr>
          <p:nvPr>
            <p:ph idx="1"/>
          </p:nvPr>
        </p:nvSpPr>
        <p:spPr>
          <a:xfrm>
            <a:off x="549275" y="1030129"/>
            <a:ext cx="8042276" cy="4913472"/>
          </a:xfrm>
        </p:spPr>
        <p:txBody>
          <a:bodyPr>
            <a:normAutofit fontScale="92500" lnSpcReduction="20000"/>
          </a:bodyPr>
          <a:lstStyle/>
          <a:p>
            <a:r>
              <a:rPr lang="en-US" dirty="0" smtClean="0">
                <a:latin typeface="Comic Sans MS"/>
                <a:cs typeface="Comic Sans MS"/>
              </a:rPr>
              <a:t>Provides </a:t>
            </a:r>
            <a:r>
              <a:rPr lang="en-US" dirty="0">
                <a:latin typeface="Comic Sans MS"/>
                <a:cs typeface="Comic Sans MS"/>
              </a:rPr>
              <a:t>students daily opportunities to read </a:t>
            </a:r>
            <a:r>
              <a:rPr lang="en-US" dirty="0" smtClean="0">
                <a:latin typeface="Comic Sans MS"/>
                <a:cs typeface="Comic Sans MS"/>
              </a:rPr>
              <a:t>books/ </a:t>
            </a:r>
            <a:r>
              <a:rPr lang="en-US" dirty="0">
                <a:latin typeface="Comic Sans MS"/>
                <a:cs typeface="Comic Sans MS"/>
              </a:rPr>
              <a:t>materials that they </a:t>
            </a:r>
            <a:r>
              <a:rPr lang="en-US" dirty="0" smtClean="0">
                <a:latin typeface="Comic Sans MS"/>
                <a:cs typeface="Comic Sans MS"/>
              </a:rPr>
              <a:t>choose (with teacher assistance).</a:t>
            </a:r>
            <a:endParaRPr lang="en-US" dirty="0">
              <a:latin typeface="Comic Sans MS"/>
              <a:cs typeface="Comic Sans MS"/>
            </a:endParaRPr>
          </a:p>
          <a:p>
            <a:r>
              <a:rPr lang="en-US" dirty="0">
                <a:latin typeface="Comic Sans MS"/>
                <a:cs typeface="Comic Sans MS"/>
              </a:rPr>
              <a:t>Allows for differentiated instruction –meeting students where they are and taking them as far as they can go.</a:t>
            </a:r>
          </a:p>
          <a:p>
            <a:r>
              <a:rPr lang="en-US" dirty="0">
                <a:latin typeface="Comic Sans MS"/>
                <a:cs typeface="Comic Sans MS"/>
              </a:rPr>
              <a:t>The structure ensures that teachers have time to meet the needs of each student in his or her </a:t>
            </a:r>
            <a:r>
              <a:rPr lang="en-US" dirty="0" smtClean="0">
                <a:latin typeface="Comic Sans MS"/>
                <a:cs typeface="Comic Sans MS"/>
              </a:rPr>
              <a:t>classroom- whole group, small group and 1:1 conferring.</a:t>
            </a:r>
          </a:p>
          <a:p>
            <a:r>
              <a:rPr lang="en-US" dirty="0" smtClean="0">
                <a:latin typeface="Comic Sans MS"/>
                <a:cs typeface="Comic Sans MS"/>
              </a:rPr>
              <a:t>Time is spent discussing books and creating a community of readers to support a life long love of books.</a:t>
            </a:r>
          </a:p>
          <a:p>
            <a:r>
              <a:rPr lang="en-US" dirty="0" smtClean="0">
                <a:latin typeface="Comic Sans MS"/>
                <a:cs typeface="Comic Sans MS"/>
              </a:rPr>
              <a:t>CT Core Standards and 21</a:t>
            </a:r>
            <a:r>
              <a:rPr lang="en-US" baseline="30000" dirty="0" smtClean="0">
                <a:latin typeface="Comic Sans MS"/>
                <a:cs typeface="Comic Sans MS"/>
              </a:rPr>
              <a:t>st</a:t>
            </a:r>
            <a:r>
              <a:rPr lang="en-US" dirty="0" smtClean="0">
                <a:latin typeface="Comic Sans MS"/>
                <a:cs typeface="Comic Sans MS"/>
              </a:rPr>
              <a:t> Century Learning requires that student read more complex texts with understanding. This structure values critical thinking, talking and writing about complex texts.</a:t>
            </a:r>
            <a:endParaRPr lang="en-US" dirty="0">
              <a:latin typeface="Comic Sans MS"/>
              <a:cs typeface="Comic Sans MS"/>
            </a:endParaRPr>
          </a:p>
        </p:txBody>
      </p:sp>
      <p:pic>
        <p:nvPicPr>
          <p:cNvPr id="4" name="Picture 3"/>
          <p:cNvPicPr>
            <a:picLocks noChangeAspect="1"/>
          </p:cNvPicPr>
          <p:nvPr/>
        </p:nvPicPr>
        <p:blipFill>
          <a:blip r:embed="rId3"/>
          <a:stretch>
            <a:fillRect/>
          </a:stretch>
        </p:blipFill>
        <p:spPr>
          <a:xfrm>
            <a:off x="7478888" y="5403851"/>
            <a:ext cx="1422400" cy="1428750"/>
          </a:xfrm>
          <a:prstGeom prst="rect">
            <a:avLst/>
          </a:prstGeom>
        </p:spPr>
      </p:pic>
    </p:spTree>
    <p:extLst>
      <p:ext uri="{BB962C8B-B14F-4D97-AF65-F5344CB8AC3E}">
        <p14:creationId xmlns:p14="http://schemas.microsoft.com/office/powerpoint/2010/main" val="1666419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55141"/>
            <a:ext cx="8042276" cy="841867"/>
          </a:xfrm>
        </p:spPr>
        <p:txBody>
          <a:bodyPr/>
          <a:lstStyle/>
          <a:p>
            <a:r>
              <a:rPr lang="en-US" b="1" dirty="0" smtClean="0">
                <a:ln w="10541" cmpd="sng">
                  <a:solidFill>
                    <a:schemeClr val="accent1">
                      <a:shade val="88000"/>
                      <a:satMod val="110000"/>
                    </a:schemeClr>
                  </a:solidFill>
                  <a:prstDash val="solid"/>
                </a:ln>
                <a:solidFill>
                  <a:srgbClr val="0000FF"/>
                </a:solidFill>
                <a:latin typeface="Chalkduster"/>
                <a:cs typeface="Chalkduster"/>
              </a:rPr>
              <a:t>How Can you Help?</a:t>
            </a:r>
            <a:endParaRPr lang="en-US" b="1" dirty="0">
              <a:ln w="10541" cmpd="sng">
                <a:solidFill>
                  <a:schemeClr val="accent1">
                    <a:shade val="88000"/>
                    <a:satMod val="110000"/>
                  </a:schemeClr>
                </a:solidFill>
                <a:prstDash val="solid"/>
              </a:ln>
              <a:solidFill>
                <a:srgbClr val="0000FF"/>
              </a:solidFill>
              <a:latin typeface="Chalkduster"/>
              <a:cs typeface="Chalkduster"/>
            </a:endParaRPr>
          </a:p>
        </p:txBody>
      </p:sp>
      <p:sp>
        <p:nvSpPr>
          <p:cNvPr id="3" name="Content Placeholder 2"/>
          <p:cNvSpPr>
            <a:spLocks noGrp="1"/>
          </p:cNvSpPr>
          <p:nvPr>
            <p:ph idx="1"/>
          </p:nvPr>
        </p:nvSpPr>
        <p:spPr>
          <a:xfrm>
            <a:off x="549275" y="1600201"/>
            <a:ext cx="8042276" cy="3253401"/>
          </a:xfrm>
        </p:spPr>
        <p:txBody>
          <a:bodyPr>
            <a:normAutofit fontScale="92500" lnSpcReduction="20000"/>
          </a:bodyPr>
          <a:lstStyle/>
          <a:p>
            <a:r>
              <a:rPr lang="en-US" dirty="0" smtClean="0">
                <a:latin typeface="Comic Sans MS"/>
                <a:cs typeface="Comic Sans MS"/>
              </a:rPr>
              <a:t>Support reading at home. Your child should read every night! Often the same book at home and school. </a:t>
            </a:r>
            <a:endParaRPr lang="en-US" dirty="0">
              <a:latin typeface="Comic Sans MS"/>
              <a:cs typeface="Comic Sans MS"/>
            </a:endParaRPr>
          </a:p>
          <a:p>
            <a:r>
              <a:rPr lang="en-US" dirty="0" smtClean="0">
                <a:latin typeface="Comic Sans MS"/>
                <a:cs typeface="Comic Sans MS"/>
              </a:rPr>
              <a:t>Understand that levels matter- JUST RIGHT! Interest, motivation, comprehension and individual progress is valued for every child.</a:t>
            </a:r>
          </a:p>
          <a:p>
            <a:r>
              <a:rPr lang="en-US" dirty="0" smtClean="0">
                <a:latin typeface="Comic Sans MS"/>
                <a:cs typeface="Comic Sans MS"/>
              </a:rPr>
              <a:t>Talk with your child about what they are reading.  Share what you are reading with him/her.</a:t>
            </a:r>
          </a:p>
          <a:p>
            <a:r>
              <a:rPr lang="en-US" dirty="0" smtClean="0">
                <a:latin typeface="Comic Sans MS"/>
                <a:cs typeface="Comic Sans MS"/>
              </a:rPr>
              <a:t>Ask questions.</a:t>
            </a:r>
          </a:p>
          <a:p>
            <a:endParaRPr lang="en-US" dirty="0"/>
          </a:p>
        </p:txBody>
      </p:sp>
      <p:pic>
        <p:nvPicPr>
          <p:cNvPr id="5" name="Picture 4"/>
          <p:cNvPicPr>
            <a:picLocks noChangeAspect="1"/>
          </p:cNvPicPr>
          <p:nvPr/>
        </p:nvPicPr>
        <p:blipFill>
          <a:blip r:embed="rId3">
            <a:alphaModFix/>
            <a:extLst>
              <a:ext uri="{BEBA8EAE-BF5A-486C-A8C5-ECC9F3942E4B}">
                <a14:imgProps xmlns:a14="http://schemas.microsoft.com/office/drawing/2010/main">
                  <a14:imgLayer r:embed="rId4">
                    <a14:imgEffect>
                      <a14:sharpenSoften amount="25000"/>
                    </a14:imgEffect>
                    <a14:imgEffect>
                      <a14:saturation sat="66000"/>
                    </a14:imgEffect>
                  </a14:imgLayer>
                </a14:imgProps>
              </a:ext>
            </a:extLst>
          </a:blip>
          <a:stretch>
            <a:fillRect/>
          </a:stretch>
        </p:blipFill>
        <p:spPr>
          <a:xfrm>
            <a:off x="2643908" y="4826999"/>
            <a:ext cx="3998191" cy="188294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90633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112</TotalTime>
  <Words>1005</Words>
  <Application>Microsoft Macintosh PowerPoint</Application>
  <PresentationFormat>On-screen Show (4:3)</PresentationFormat>
  <Paragraphs>45</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Breeze</vt:lpstr>
      <vt:lpstr>Overview of Reading Workshop for Parents</vt:lpstr>
      <vt:lpstr>What is Reading Workshop?</vt:lpstr>
      <vt:lpstr>PowerPoint Presentation</vt:lpstr>
      <vt:lpstr>Why? </vt:lpstr>
      <vt:lpstr>How Can you Help?</vt:lpstr>
    </vt:vector>
  </TitlesOfParts>
  <Company>Region 10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Reading Workshop for Parents</dc:title>
  <dc:creator>Cheri Burke</dc:creator>
  <cp:lastModifiedBy>Cheri Burke</cp:lastModifiedBy>
  <cp:revision>11</cp:revision>
  <dcterms:created xsi:type="dcterms:W3CDTF">2015-09-04T13:21:00Z</dcterms:created>
  <dcterms:modified xsi:type="dcterms:W3CDTF">2015-09-08T19:33:21Z</dcterms:modified>
</cp:coreProperties>
</file>